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955" r:id="rId1"/>
    <p:sldMasterId id="2147483967" r:id="rId2"/>
    <p:sldMasterId id="2147483979" r:id="rId3"/>
  </p:sldMasterIdLst>
  <p:notesMasterIdLst>
    <p:notesMasterId r:id="rId13"/>
  </p:notesMasterIdLst>
  <p:handoutMasterIdLst>
    <p:handoutMasterId r:id="rId14"/>
  </p:handoutMasterIdLst>
  <p:sldIdLst>
    <p:sldId id="256" r:id="rId4"/>
    <p:sldId id="257" r:id="rId5"/>
    <p:sldId id="258" r:id="rId6"/>
    <p:sldId id="259" r:id="rId7"/>
    <p:sldId id="260" r:id="rId8"/>
    <p:sldId id="261" r:id="rId9"/>
    <p:sldId id="263" r:id="rId10"/>
    <p:sldId id="264" r:id="rId11"/>
    <p:sldId id="265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431"/>
    <p:restoredTop sz="94421"/>
  </p:normalViewPr>
  <p:slideViewPr>
    <p:cSldViewPr snapToGrid="0" snapToObjects="1">
      <p:cViewPr varScale="1">
        <p:scale>
          <a:sx n="77" d="100"/>
          <a:sy n="77" d="100"/>
        </p:scale>
        <p:origin x="1128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notesMaster" Target="notesMasters/notesMaster1.xml"/><Relationship Id="rId14" Type="http://schemas.openxmlformats.org/officeDocument/2006/relationships/handoutMaster" Target="handoutMasters/handoutMaster1.xml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<Relationship Id="rId10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01491C-C5E1-AC47-838E-E45FD23D3761}" type="datetimeFigureOut">
              <a:rPr lang="en-US" smtClean="0"/>
              <a:t>7/10/18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222D2E-D898-C04E-9B78-7A9C92162E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25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C41F82-1588-9B46-A23E-5062EE2158C2}" type="datetimeFigureOut">
              <a:rPr lang="en-US" smtClean="0"/>
              <a:t>7/10/18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EBB16B-AC84-7E48-9332-876FD7DBA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2701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8181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761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968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81333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76784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837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220929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2637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54972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37328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691571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3658507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150496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849096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652996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078403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861911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00167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42198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109570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322089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2343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986783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3063042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1536433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41805823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5988771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6156989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5269755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28000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6228057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0315348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7026564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5709941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7086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67677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12588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576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90291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74259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13220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105765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6" r:id="rId1"/>
    <p:sldLayoutId id="2147483957" r:id="rId2"/>
    <p:sldLayoutId id="2147483958" r:id="rId3"/>
    <p:sldLayoutId id="2147483959" r:id="rId4"/>
    <p:sldLayoutId id="2147483960" r:id="rId5"/>
    <p:sldLayoutId id="2147483961" r:id="rId6"/>
    <p:sldLayoutId id="2147483962" r:id="rId7"/>
    <p:sldLayoutId id="2147483963" r:id="rId8"/>
    <p:sldLayoutId id="2147483964" r:id="rId9"/>
    <p:sldLayoutId id="2147483965" r:id="rId10"/>
    <p:sldLayoutId id="2147483966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20806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8" r:id="rId1"/>
    <p:sldLayoutId id="2147483969" r:id="rId2"/>
    <p:sldLayoutId id="2147483970" r:id="rId3"/>
    <p:sldLayoutId id="2147483971" r:id="rId4"/>
    <p:sldLayoutId id="2147483972" r:id="rId5"/>
    <p:sldLayoutId id="2147483973" r:id="rId6"/>
    <p:sldLayoutId id="2147483974" r:id="rId7"/>
    <p:sldLayoutId id="2147483975" r:id="rId8"/>
    <p:sldLayoutId id="2147483976" r:id="rId9"/>
    <p:sldLayoutId id="2147483977" r:id="rId10"/>
    <p:sldLayoutId id="2147483978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7/10/18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86995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0" r:id="rId1"/>
    <p:sldLayoutId id="2147483981" r:id="rId2"/>
    <p:sldLayoutId id="2147483982" r:id="rId3"/>
    <p:sldLayoutId id="2147483983" r:id="rId4"/>
    <p:sldLayoutId id="2147483984" r:id="rId5"/>
    <p:sldLayoutId id="2147483985" r:id="rId6"/>
    <p:sldLayoutId id="2147483986" r:id="rId7"/>
    <p:sldLayoutId id="2147483987" r:id="rId8"/>
    <p:sldLayoutId id="2147483988" r:id="rId9"/>
    <p:sldLayoutId id="2147483989" r:id="rId10"/>
    <p:sldLayoutId id="2147483990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Review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400" b="1" dirty="0" smtClean="0"/>
              <a:t>Reading Section</a:t>
            </a:r>
            <a:endParaRPr lang="en-US" sz="4400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615680" y="382386"/>
            <a:ext cx="254000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84093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Vocabulary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A </a:t>
            </a:r>
            <a:r>
              <a:rPr lang="en-US" sz="3600" i="1" dirty="0" smtClean="0"/>
              <a:t>vocabulary</a:t>
            </a:r>
            <a:r>
              <a:rPr lang="en-US" sz="3600" dirty="0" smtClean="0"/>
              <a:t> question asks you to choose a synonym for a word that is highlighted in the passage.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1466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8801" y="286603"/>
            <a:ext cx="10905066" cy="1186597"/>
          </a:xfrm>
        </p:spPr>
        <p:txBody>
          <a:bodyPr/>
          <a:lstStyle/>
          <a:p>
            <a:r>
              <a:rPr lang="en-US" b="1" dirty="0" smtClean="0"/>
              <a:t>1  Quickly identify the vocabulary question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4895" y="1825625"/>
            <a:ext cx="10922923" cy="4351338"/>
          </a:xfrm>
        </p:spPr>
        <p:txBody>
          <a:bodyPr/>
          <a:lstStyle/>
          <a:p>
            <a:pPr marL="514350" indent="-514350">
              <a:buFont typeface="+mj-lt"/>
              <a:buAutoNum type="arabicPeriod"/>
            </a:pPr>
            <a:endParaRPr lang="en-US" dirty="0"/>
          </a:p>
          <a:p>
            <a:pPr marL="0" indent="0">
              <a:buNone/>
            </a:pPr>
            <a:r>
              <a:rPr lang="en-US" sz="3600" dirty="0" smtClean="0"/>
              <a:t>The word “-------” in the passage is closest in meaning to</a:t>
            </a:r>
            <a:endParaRPr lang="en-US" sz="3600" dirty="0"/>
          </a:p>
          <a:p>
            <a:pPr marL="0" indent="0">
              <a:buNone/>
            </a:pPr>
            <a:endParaRPr lang="en-US" sz="3600" dirty="0" smtClean="0"/>
          </a:p>
          <a:p>
            <a:pPr marL="0" indent="0">
              <a:buNone/>
            </a:pPr>
            <a:r>
              <a:rPr lang="en-US" sz="3600" dirty="0" smtClean="0"/>
              <a:t>The phrase “-------” in the passage is closest in meaning to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84882212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599" y="286604"/>
            <a:ext cx="10514215" cy="1068064"/>
          </a:xfrm>
        </p:spPr>
        <p:txBody>
          <a:bodyPr/>
          <a:lstStyle/>
          <a:p>
            <a:r>
              <a:rPr lang="en-US" b="1" dirty="0" smtClean="0"/>
              <a:t>2  Focus on the question, not the passage</a:t>
            </a:r>
            <a:endParaRPr lang="en-US" b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90599" y="1825625"/>
            <a:ext cx="5181600" cy="4693487"/>
          </a:xfrm>
          <a:ln>
            <a:noFill/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The word </a:t>
            </a:r>
            <a:r>
              <a:rPr lang="en-US" sz="3600" u="sng" dirty="0" smtClean="0"/>
              <a:t>sole</a:t>
            </a:r>
            <a:r>
              <a:rPr lang="en-US" sz="3600" dirty="0" smtClean="0"/>
              <a:t> in the passage is closest in meaning to</a:t>
            </a:r>
          </a:p>
          <a:p>
            <a:pPr>
              <a:buFont typeface="Courier New" charset="0"/>
              <a:buChar char="o"/>
            </a:pPr>
            <a:r>
              <a:rPr lang="en-US" sz="3600" dirty="0" smtClean="0"/>
              <a:t> major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steady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only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ideal</a:t>
            </a:r>
            <a:endParaRPr lang="en-US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6172199" y="1825625"/>
            <a:ext cx="5332615" cy="4558550"/>
          </a:xfrm>
          <a:ln>
            <a:noFill/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u="sng" dirty="0" smtClean="0"/>
              <a:t>P 1</a:t>
            </a:r>
            <a:r>
              <a:rPr lang="en-US" sz="3600" dirty="0" smtClean="0"/>
              <a:t>   Organisms that are capable of using carbon dioxide as their </a:t>
            </a:r>
            <a:r>
              <a:rPr lang="en-US" sz="3600" u="sng" dirty="0" smtClean="0"/>
              <a:t>sole</a:t>
            </a:r>
            <a:r>
              <a:rPr lang="en-US" sz="3600" dirty="0" smtClean="0"/>
              <a:t> source of carbon are called </a:t>
            </a:r>
            <a:r>
              <a:rPr lang="en-US" sz="3600" i="1" dirty="0" smtClean="0"/>
              <a:t>autotrophs</a:t>
            </a:r>
            <a:r>
              <a:rPr lang="en-US" sz="3600" dirty="0" smtClean="0"/>
              <a:t> (self-feeders), or </a:t>
            </a:r>
            <a:r>
              <a:rPr lang="en-US" sz="3600" b="1" dirty="0" smtClean="0"/>
              <a:t>producers</a:t>
            </a:r>
            <a:r>
              <a:rPr lang="en-US" sz="3600" dirty="0" smtClean="0"/>
              <a:t>. These are the plants.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106012366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86604"/>
            <a:ext cx="10317480" cy="1220464"/>
          </a:xfrm>
        </p:spPr>
        <p:txBody>
          <a:bodyPr/>
          <a:lstStyle/>
          <a:p>
            <a:r>
              <a:rPr lang="en-US" b="1" smtClean="0"/>
              <a:t>3  Read </a:t>
            </a:r>
            <a:r>
              <a:rPr lang="en-US" b="1" dirty="0" smtClean="0"/>
              <a:t>the sentence with the synonym </a:t>
            </a:r>
            <a:endParaRPr lang="en-US" b="1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838200" y="1379912"/>
            <a:ext cx="10515600" cy="5270269"/>
          </a:xfrm>
        </p:spPr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endParaRPr lang="en-US" sz="1200" dirty="0" smtClean="0"/>
          </a:p>
          <a:p>
            <a:pPr marL="0" indent="0">
              <a:lnSpc>
                <a:spcPct val="120000"/>
              </a:lnSpc>
              <a:buNone/>
            </a:pPr>
            <a:r>
              <a:rPr lang="en-US" sz="3600" dirty="0" smtClean="0"/>
              <a:t>If you are not sure of the answer, read the sentence with the answer choice that you are </a:t>
            </a:r>
            <a:r>
              <a:rPr lang="en-US" sz="3600" dirty="0"/>
              <a:t>considering. </a:t>
            </a:r>
            <a:endParaRPr lang="en-US" sz="3600" dirty="0" smtClean="0"/>
          </a:p>
          <a:p>
            <a:pPr marL="0" indent="0">
              <a:lnSpc>
                <a:spcPct val="120000"/>
              </a:lnSpc>
              <a:buNone/>
            </a:pPr>
            <a:endParaRPr lang="en-US" sz="3600" dirty="0"/>
          </a:p>
          <a:p>
            <a:pPr marL="0" indent="0">
              <a:lnSpc>
                <a:spcPct val="120000"/>
              </a:lnSpc>
              <a:buNone/>
            </a:pPr>
            <a:r>
              <a:rPr lang="en-US" sz="3600" dirty="0" smtClean="0"/>
              <a:t>Organisms </a:t>
            </a:r>
            <a:r>
              <a:rPr lang="en-US" sz="3600" dirty="0"/>
              <a:t>that are capable of using carbon dioxide as their </a:t>
            </a:r>
            <a:r>
              <a:rPr lang="en-US" sz="3600" u="sng" dirty="0" smtClean="0"/>
              <a:t>only</a:t>
            </a:r>
            <a:r>
              <a:rPr lang="en-US" sz="3600" dirty="0" smtClean="0"/>
              <a:t> </a:t>
            </a:r>
            <a:r>
              <a:rPr lang="en-US" sz="3600" dirty="0"/>
              <a:t>source of carbon are called </a:t>
            </a:r>
            <a:r>
              <a:rPr lang="en-US" sz="3600" i="1" dirty="0"/>
              <a:t>autotrophs</a:t>
            </a:r>
            <a:r>
              <a:rPr lang="en-US" sz="3600" dirty="0"/>
              <a:t> (self-feeders), or </a:t>
            </a:r>
            <a:r>
              <a:rPr lang="en-US" sz="3600" b="1" dirty="0"/>
              <a:t>producers</a:t>
            </a:r>
            <a:r>
              <a:rPr lang="en-US" sz="3600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128460965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286604"/>
            <a:ext cx="10058400" cy="1068064"/>
          </a:xfrm>
        </p:spPr>
        <p:txBody>
          <a:bodyPr/>
          <a:lstStyle/>
          <a:p>
            <a:r>
              <a:rPr lang="en-US" b="1" dirty="0" smtClean="0"/>
              <a:t>Question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>
            <a:noFill/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1.  The </a:t>
            </a:r>
            <a:r>
              <a:rPr lang="en-US" sz="3600" dirty="0"/>
              <a:t>word </a:t>
            </a:r>
            <a:r>
              <a:rPr lang="en-US" sz="3600" u="sng" dirty="0"/>
              <a:t>sole</a:t>
            </a:r>
            <a:r>
              <a:rPr lang="en-US" sz="3600" dirty="0"/>
              <a:t> in the passage is closest in meaning to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major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steady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only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ideal</a:t>
            </a:r>
          </a:p>
          <a:p>
            <a:pPr marL="514350" indent="-514350">
              <a:buFont typeface="+mj-lt"/>
              <a:buAutoNum type="arabicPeriod"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8349436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286604"/>
            <a:ext cx="10058400" cy="1068064"/>
          </a:xfrm>
        </p:spPr>
        <p:txBody>
          <a:bodyPr/>
          <a:lstStyle/>
          <a:p>
            <a:r>
              <a:rPr lang="en-US" b="1" dirty="0" smtClean="0"/>
              <a:t>Answer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>
            <a:noFill/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The </a:t>
            </a:r>
            <a:r>
              <a:rPr lang="en-US" sz="3600" dirty="0"/>
              <a:t>word </a:t>
            </a:r>
            <a:r>
              <a:rPr lang="en-US" sz="3600" u="sng" dirty="0"/>
              <a:t>sole</a:t>
            </a:r>
            <a:r>
              <a:rPr lang="en-US" sz="3600" dirty="0"/>
              <a:t> in the passage is closest in meaning to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major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steady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only</a:t>
            </a:r>
          </a:p>
          <a:p>
            <a:pPr>
              <a:buFont typeface="Courier New" charset="0"/>
              <a:buChar char="o"/>
            </a:pPr>
            <a:r>
              <a:rPr lang="en-US" sz="3600" dirty="0"/>
              <a:t> ideal</a:t>
            </a:r>
          </a:p>
          <a:p>
            <a:pPr marL="514350" indent="-514350">
              <a:buFont typeface="+mj-lt"/>
              <a:buAutoNum type="arabicPeriod"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377090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81752"/>
            <a:ext cx="10515600" cy="1006782"/>
          </a:xfrm>
        </p:spPr>
        <p:txBody>
          <a:bodyPr/>
          <a:lstStyle/>
          <a:p>
            <a:r>
              <a:rPr lang="en-US" b="1" smtClean="0"/>
              <a:t> Explanation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i="1" dirty="0" smtClean="0"/>
              <a:t>Only</a:t>
            </a:r>
            <a:r>
              <a:rPr lang="en-US" sz="3600" dirty="0" smtClean="0"/>
              <a:t> is a synonym for “sole.” None of the other words are synonyms. You can answer this question without referring to the reading passage.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6198541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26000" y="3144044"/>
            <a:ext cx="2540000" cy="1714500"/>
          </a:xfrm>
        </p:spPr>
      </p:pic>
    </p:spTree>
    <p:extLst>
      <p:ext uri="{BB962C8B-B14F-4D97-AF65-F5344CB8AC3E}">
        <p14:creationId xmlns:p14="http://schemas.microsoft.com/office/powerpoint/2010/main" val="1132329247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2.xml><?xml version="1.0" encoding="utf-8"?>
<a:theme xmlns:a="http://schemas.openxmlformats.org/drawingml/2006/main" name="1_Retrospect">
  <a:themeElements>
    <a:clrScheme name="Retrospect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149</TotalTime>
  <Words>240</Words>
  <Application>Microsoft Macintosh PowerPoint</Application>
  <PresentationFormat>Widescreen</PresentationFormat>
  <Paragraphs>43</Paragraphs>
  <Slides>9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Calibri</vt:lpstr>
      <vt:lpstr>Calibri Light</vt:lpstr>
      <vt:lpstr>Courier New</vt:lpstr>
      <vt:lpstr>Arial</vt:lpstr>
      <vt:lpstr>Retrospect</vt:lpstr>
      <vt:lpstr>1_Retrospect</vt:lpstr>
      <vt:lpstr>Office Theme</vt:lpstr>
      <vt:lpstr>Review </vt:lpstr>
      <vt:lpstr>Vocabulary</vt:lpstr>
      <vt:lpstr>1  Quickly identify the vocabulary question</vt:lpstr>
      <vt:lpstr>2  Focus on the question, not the passage</vt:lpstr>
      <vt:lpstr>3  Read the sentence with the synonym </vt:lpstr>
      <vt:lpstr>Question</vt:lpstr>
      <vt:lpstr>Answer</vt:lpstr>
      <vt:lpstr> Explanation</vt:lpstr>
      <vt:lpstr>PowerPoint Presentation</vt:lpstr>
    </vt:vector>
  </TitlesOfParts>
  <Company/>
  <LinksUpToDate>false</LinksUpToDate>
  <SharedDoc>false</SharedDoc>
  <HyperlinksChanged>false</HyperlinksChanged>
  <AppVersion>15.0023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 </dc:title>
  <dc:creator>Pamela Sharpe</dc:creator>
  <cp:lastModifiedBy>Pamela Sharpe</cp:lastModifiedBy>
  <cp:revision>37</cp:revision>
  <cp:lastPrinted>2017-11-14T20:31:23Z</cp:lastPrinted>
  <dcterms:created xsi:type="dcterms:W3CDTF">2017-10-11T17:59:39Z</dcterms:created>
  <dcterms:modified xsi:type="dcterms:W3CDTF">2018-07-10T15:02:22Z</dcterms:modified>
</cp:coreProperties>
</file>

<file path=docProps/thumbnail.jpeg>
</file>